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66" r:id="rId5"/>
    <p:sldId id="276" r:id="rId6"/>
    <p:sldId id="268" r:id="rId7"/>
    <p:sldId id="264" r:id="rId8"/>
    <p:sldId id="258" r:id="rId9"/>
    <p:sldId id="259" r:id="rId10"/>
    <p:sldId id="272" r:id="rId11"/>
    <p:sldId id="269" r:id="rId12"/>
    <p:sldId id="260" r:id="rId13"/>
    <p:sldId id="273" r:id="rId14"/>
    <p:sldId id="270" r:id="rId15"/>
    <p:sldId id="274" r:id="rId16"/>
    <p:sldId id="261" r:id="rId17"/>
    <p:sldId id="275" r:id="rId18"/>
    <p:sldId id="262" r:id="rId19"/>
    <p:sldId id="263"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31/07/2016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31/07/2016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476672"/>
            <a:ext cx="7772400" cy="1470025"/>
          </a:xfrm>
          <a:solidFill>
            <a:schemeClr val="accent3">
              <a:lumMod val="40000"/>
              <a:lumOff val="60000"/>
            </a:schemeClr>
          </a:solidFill>
          <a:scene3d>
            <a:camera prst="orthographicFront"/>
            <a:lightRig rig="threePt" dir="t"/>
          </a:scene3d>
          <a:sp3d>
            <a:bevelT prst="angle"/>
          </a:sp3d>
        </p:spPr>
        <p:txBody>
          <a:bodyPr/>
          <a:lstStyle/>
          <a:p>
            <a:r>
              <a:rPr lang="es-CO" b="1" dirty="0" smtClean="0"/>
              <a:t>UN POCO AQUÍ, UN POCO ALLÁ</a:t>
            </a:r>
            <a:endParaRPr lang="es-CO" b="1" dirty="0"/>
          </a:p>
        </p:txBody>
      </p:sp>
      <p:sp>
        <p:nvSpPr>
          <p:cNvPr id="3" name="2 Subtítulo"/>
          <p:cNvSpPr>
            <a:spLocks noGrp="1"/>
          </p:cNvSpPr>
          <p:nvPr>
            <p:ph type="subTitle" idx="1"/>
          </p:nvPr>
        </p:nvSpPr>
        <p:spPr>
          <a:xfrm>
            <a:off x="1403648" y="5661248"/>
            <a:ext cx="6400800" cy="769640"/>
          </a:xfrm>
          <a:solidFill>
            <a:schemeClr val="accent3">
              <a:lumMod val="40000"/>
              <a:lumOff val="60000"/>
            </a:schemeClr>
          </a:solidFill>
          <a:scene3d>
            <a:camera prst="orthographicFront"/>
            <a:lightRig rig="threePt" dir="t"/>
          </a:scene3d>
          <a:sp3d>
            <a:bevelT prst="angle"/>
          </a:sp3d>
        </p:spPr>
        <p:txBody>
          <a:bodyPr/>
          <a:lstStyle/>
          <a:p>
            <a:r>
              <a:rPr lang="es-CO" b="1" dirty="0" smtClean="0">
                <a:solidFill>
                  <a:srgbClr val="FF0000"/>
                </a:solidFill>
              </a:rPr>
              <a:t>BASADO EN ISAÍAS 28:10</a:t>
            </a:r>
            <a:endParaRPr lang="es-CO" b="1" dirty="0">
              <a:solidFill>
                <a:srgbClr val="FF000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0624" y="2060848"/>
            <a:ext cx="4608512" cy="3240360"/>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289974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lstStyle/>
          <a:p>
            <a:r>
              <a:rPr lang="es-CO" b="1" dirty="0"/>
              <a:t>UN POCO AQUÍ, UN POCO ALL</a:t>
            </a:r>
            <a:r>
              <a:rPr lang="es-CO" dirty="0"/>
              <a:t>Á</a:t>
            </a:r>
          </a:p>
        </p:txBody>
      </p:sp>
      <p:sp>
        <p:nvSpPr>
          <p:cNvPr id="3" name="2 Marcador de contenido"/>
          <p:cNvSpPr>
            <a:spLocks noGrp="1"/>
          </p:cNvSpPr>
          <p:nvPr>
            <p:ph idx="1"/>
          </p:nvPr>
        </p:nvSpPr>
        <p:spPr>
          <a:xfrm>
            <a:off x="457200" y="1600200"/>
            <a:ext cx="6131024" cy="2044824"/>
          </a:xfrm>
        </p:spPr>
        <p:txBody>
          <a:bodyPr>
            <a:normAutofit/>
          </a:bodyPr>
          <a:lstStyle/>
          <a:p>
            <a:r>
              <a:rPr lang="es-CO" dirty="0" smtClean="0"/>
              <a:t>«</a:t>
            </a:r>
            <a:r>
              <a:rPr lang="es-CO" dirty="0" smtClean="0">
                <a:latin typeface="Agency FB" pitchFamily="34" charset="0"/>
              </a:rPr>
              <a:t>Porque </a:t>
            </a:r>
            <a:r>
              <a:rPr lang="es-CO" dirty="0">
                <a:latin typeface="Agency FB" pitchFamily="34" charset="0"/>
              </a:rPr>
              <a:t>mandamiento tras mandamiento, mandato sobre mandato, renglón tras renglón, línea sobre línea, un poquito allí, otro poquito </a:t>
            </a:r>
            <a:r>
              <a:rPr lang="es-CO" dirty="0" smtClean="0">
                <a:latin typeface="Agency FB" pitchFamily="34" charset="0"/>
              </a:rPr>
              <a:t>allá</a:t>
            </a:r>
            <a:r>
              <a:rPr lang="es-CO" dirty="0" smtClean="0"/>
              <a:t>». </a:t>
            </a:r>
            <a:r>
              <a:rPr lang="es-CO" b="1" dirty="0" smtClean="0">
                <a:solidFill>
                  <a:srgbClr val="FF0000"/>
                </a:solidFill>
              </a:rPr>
              <a:t>(Isaías 28:10).</a:t>
            </a:r>
          </a:p>
          <a:p>
            <a:endParaRPr lang="es-CO"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484784"/>
            <a:ext cx="2148830"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718679"/>
            <a:ext cx="8269510" cy="3046988"/>
          </a:xfrm>
          <a:prstGeom prst="rect">
            <a:avLst/>
          </a:prstGeom>
          <a:solidFill>
            <a:schemeClr val="accent3">
              <a:lumMod val="40000"/>
              <a:lumOff val="60000"/>
            </a:schemeClr>
          </a:solidFill>
          <a:scene3d>
            <a:camera prst="orthographicFront"/>
            <a:lightRig rig="threePt" dir="t"/>
          </a:scene3d>
          <a:sp3d>
            <a:bevelT prst="angle"/>
          </a:sp3d>
        </p:spPr>
        <p:txBody>
          <a:bodyPr wrap="square">
            <a:spAutoFit/>
          </a:bodyPr>
          <a:lstStyle/>
          <a:p>
            <a:r>
              <a:rPr lang="es-CO" sz="2400" dirty="0"/>
              <a:t>La verdad debe ser presentada en forma clara y lógica. Un punto debe llevar naturalmente al otro. Sólo así podrán los hombres conocer a fondo la verdad. Debe darse la instrucción como si se la enseñara a niños, repitiendo el mismo punto una y otra vez, avanzando de un tema a otro en etapas fáciles, de manera que los hombres cuyas mentes han sido oscurecidas por el pecado puedan comprender. Esta instrucción puede parecer demasiado sencilla, pero es efectiva. </a:t>
            </a:r>
            <a:r>
              <a:rPr lang="es-CO" sz="2400" b="1" dirty="0">
                <a:solidFill>
                  <a:srgbClr val="FF0000"/>
                </a:solidFill>
              </a:rPr>
              <a:t>CBA. </a:t>
            </a:r>
          </a:p>
        </p:txBody>
      </p:sp>
    </p:spTree>
    <p:extLst>
      <p:ext uri="{BB962C8B-B14F-4D97-AF65-F5344CB8AC3E}">
        <p14:creationId xmlns:p14="http://schemas.microsoft.com/office/powerpoint/2010/main" val="132201082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prst="angle"/>
          </a:sp3d>
        </p:spPr>
        <p:txBody>
          <a:bodyPr/>
          <a:lstStyle/>
          <a:p>
            <a:r>
              <a:rPr lang="es-CO" dirty="0"/>
              <a:t>UN POCO AQUÍ, UN POCO ALLÁ</a:t>
            </a:r>
          </a:p>
        </p:txBody>
      </p:sp>
      <p:sp>
        <p:nvSpPr>
          <p:cNvPr id="3" name="2 Marcador de contenido"/>
          <p:cNvSpPr>
            <a:spLocks noGrp="1"/>
          </p:cNvSpPr>
          <p:nvPr>
            <p:ph idx="1"/>
          </p:nvPr>
        </p:nvSpPr>
        <p:spPr>
          <a:xfrm>
            <a:off x="395536" y="1781822"/>
            <a:ext cx="5770984" cy="2332856"/>
          </a:xfrm>
          <a:scene3d>
            <a:camera prst="isometricOffAxis1Right"/>
            <a:lightRig rig="threePt" dir="t"/>
          </a:scene3d>
        </p:spPr>
        <p:txBody>
          <a:bodyPr>
            <a:normAutofit/>
          </a:bodyPr>
          <a:lstStyle/>
          <a:p>
            <a:r>
              <a:rPr lang="es-CO" sz="2400" dirty="0" smtClean="0"/>
              <a:t>Para estudiar un tema determinado, tu no lo vas a encontrar en una sola página de la Biblia, por ejemplo, para saber sobre el pecado, la gracia, la salvación o los ángeles</a:t>
            </a:r>
            <a:r>
              <a:rPr lang="es-CO" sz="2800" dirty="0" smtClean="0"/>
              <a:t>. </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700808"/>
            <a:ext cx="2478782"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4437112"/>
            <a:ext cx="7632848" cy="1815882"/>
          </a:xfrm>
          <a:prstGeom prst="rect">
            <a:avLst/>
          </a:prstGeom>
          <a:solidFill>
            <a:schemeClr val="accent3">
              <a:lumMod val="40000"/>
              <a:lumOff val="60000"/>
            </a:schemeClr>
          </a:solidFill>
          <a:scene3d>
            <a:camera prst="orthographicFront"/>
            <a:lightRig rig="threePt" dir="t"/>
          </a:scene3d>
          <a:sp3d>
            <a:bevelT prst="angle"/>
          </a:sp3d>
        </p:spPr>
        <p:txBody>
          <a:bodyPr wrap="square">
            <a:spAutoFit/>
          </a:bodyPr>
          <a:lstStyle/>
          <a:p>
            <a:r>
              <a:rPr lang="es-CO" sz="2800" dirty="0"/>
              <a:t>Tu tienes que escudriñar </a:t>
            </a:r>
            <a:r>
              <a:rPr lang="es-CO" sz="2800" dirty="0" smtClean="0"/>
              <a:t>toda la </a:t>
            </a:r>
            <a:r>
              <a:rPr lang="es-CO" sz="2800" dirty="0"/>
              <a:t>Biblia, para saber lo que ella dice al respecto, basta nomas con que escuches una predicación para que entiendas lo que estoy diciendo. </a:t>
            </a:r>
          </a:p>
        </p:txBody>
      </p:sp>
    </p:spTree>
    <p:extLst>
      <p:ext uri="{BB962C8B-B14F-4D97-AF65-F5344CB8AC3E}">
        <p14:creationId xmlns:p14="http://schemas.microsoft.com/office/powerpoint/2010/main" val="79165052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a:t>UN POCO AQUÍ, UN POCO ALLÁ</a:t>
            </a:r>
          </a:p>
        </p:txBody>
      </p:sp>
      <p:sp>
        <p:nvSpPr>
          <p:cNvPr id="3" name="2 Marcador de contenido"/>
          <p:cNvSpPr>
            <a:spLocks noGrp="1"/>
          </p:cNvSpPr>
          <p:nvPr>
            <p:ph idx="1"/>
          </p:nvPr>
        </p:nvSpPr>
        <p:spPr>
          <a:xfrm>
            <a:off x="5292080" y="1700808"/>
            <a:ext cx="3394720" cy="4562475"/>
          </a:xfrm>
          <a:solidFill>
            <a:schemeClr val="accent3">
              <a:lumMod val="40000"/>
              <a:lumOff val="60000"/>
            </a:schemeClr>
          </a:solidFill>
          <a:scene3d>
            <a:camera prst="orthographicFront"/>
            <a:lightRig rig="threePt" dir="t"/>
          </a:scene3d>
          <a:sp3d>
            <a:bevelT prst="angle"/>
          </a:sp3d>
        </p:spPr>
        <p:txBody>
          <a:bodyPr>
            <a:noAutofit/>
          </a:bodyPr>
          <a:lstStyle/>
          <a:p>
            <a:pPr marL="0" indent="0" algn="ctr">
              <a:buNone/>
            </a:pPr>
            <a:r>
              <a:rPr lang="es-CO" sz="2400" dirty="0"/>
              <a:t>“Por que mandamiento tras mandamiento, mandato sobre mandato, renglón tras renglón, línea sobre línea, un poquito allí, otro poquito allá.” </a:t>
            </a:r>
            <a:r>
              <a:rPr lang="es-CO" sz="2400" b="1" dirty="0">
                <a:solidFill>
                  <a:srgbClr val="FF0000"/>
                </a:solidFill>
              </a:rPr>
              <a:t>(Isaías 28:10) </a:t>
            </a:r>
            <a:endParaRPr lang="es-CO" sz="2400" b="1" dirty="0" smtClean="0">
              <a:solidFill>
                <a:srgbClr val="FF0000"/>
              </a:solidFill>
            </a:endParaRPr>
          </a:p>
          <a:p>
            <a:pPr marL="0" indent="0" algn="ctr">
              <a:buNone/>
            </a:pPr>
            <a:r>
              <a:rPr lang="es-CO" sz="2400" dirty="0" smtClean="0"/>
              <a:t>Por </a:t>
            </a:r>
            <a:r>
              <a:rPr lang="es-CO" sz="2400" dirty="0"/>
              <a:t>eso recordamos lo que dice el profeta Isaías: Así se estudia las profecías del Apocalipsis y otros temas de la Biblia.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0808"/>
            <a:ext cx="4752528" cy="456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3219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3970784" cy="1426170"/>
          </a:xfrm>
          <a:solidFill>
            <a:schemeClr val="accent4">
              <a:lumMod val="60000"/>
              <a:lumOff val="40000"/>
            </a:schemeClr>
          </a:solidFill>
          <a:scene3d>
            <a:camera prst="orthographicFront"/>
            <a:lightRig rig="threePt" dir="t"/>
          </a:scene3d>
          <a:sp3d>
            <a:bevelT w="165100" prst="coolSlant"/>
          </a:sp3d>
        </p:spPr>
        <p:txBody>
          <a:bodyPr>
            <a:noAutofit/>
          </a:bodyPr>
          <a:lstStyle/>
          <a:p>
            <a:r>
              <a:rPr lang="es-CO" sz="2400" b="1" dirty="0"/>
              <a:t>Perdona la ilustración: </a:t>
            </a:r>
            <a:br>
              <a:rPr lang="es-CO" sz="2400" b="1" dirty="0"/>
            </a:br>
            <a:r>
              <a:rPr lang="es-CO" sz="2400" b="1" dirty="0"/>
              <a:t>un </a:t>
            </a:r>
            <a:r>
              <a:rPr lang="es-CO" sz="2400" b="1" dirty="0" smtClean="0"/>
              <a:t>rompecabezas </a:t>
            </a:r>
            <a:r>
              <a:rPr lang="es-CO" sz="2400" b="1" dirty="0"/>
              <a:t>desarmado no se entiende.</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988841"/>
            <a:ext cx="4032447" cy="416314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1844823"/>
            <a:ext cx="3960440" cy="430716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81047" y="332656"/>
            <a:ext cx="4032447" cy="1384995"/>
          </a:xfrm>
          <a:prstGeom prst="rect">
            <a:avLst/>
          </a:prstGeom>
          <a:solidFill>
            <a:schemeClr val="accent4">
              <a:lumMod val="60000"/>
              <a:lumOff val="40000"/>
            </a:schemeClr>
          </a:solidFill>
          <a:scene3d>
            <a:camera prst="orthographicFront"/>
            <a:lightRig rig="threePt" dir="t"/>
          </a:scene3d>
          <a:sp3d>
            <a:bevelT w="165100" prst="coolSlant"/>
          </a:sp3d>
        </p:spPr>
        <p:txBody>
          <a:bodyPr wrap="square">
            <a:spAutoFit/>
          </a:bodyPr>
          <a:lstStyle/>
          <a:p>
            <a:pPr algn="ctr"/>
            <a:r>
              <a:rPr lang="es-CO" sz="2800" dirty="0" smtClean="0"/>
              <a:t>Tu </a:t>
            </a:r>
            <a:r>
              <a:rPr lang="es-CO" sz="2800" dirty="0"/>
              <a:t>tienes que armarlo, buscando la ficha que case con la otra ficha</a:t>
            </a:r>
          </a:p>
        </p:txBody>
      </p:sp>
    </p:spTree>
    <p:extLst>
      <p:ext uri="{BB962C8B-B14F-4D97-AF65-F5344CB8AC3E}">
        <p14:creationId xmlns:p14="http://schemas.microsoft.com/office/powerpoint/2010/main" val="449130580"/>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Después de armado, entendemos el mensaje</a:t>
            </a:r>
            <a:r>
              <a:rPr lang="es-CO" b="1" dirty="0" smtClean="0"/>
              <a:t>.</a:t>
            </a:r>
            <a:endParaRPr lang="es-CO"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7" y="1627078"/>
            <a:ext cx="4320480" cy="396216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1613853"/>
            <a:ext cx="3678899" cy="396043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9" y="5848996"/>
            <a:ext cx="7776864" cy="523220"/>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800" dirty="0" smtClean="0"/>
              <a:t>          Ya sea de </a:t>
            </a:r>
            <a:r>
              <a:rPr lang="es-CO" sz="2800" dirty="0"/>
              <a:t>un texto </a:t>
            </a:r>
            <a:r>
              <a:rPr lang="es-CO" sz="2800" dirty="0" smtClean="0"/>
              <a:t>                   o </a:t>
            </a:r>
            <a:r>
              <a:rPr lang="es-CO" sz="2800" dirty="0"/>
              <a:t>de una </a:t>
            </a:r>
            <a:r>
              <a:rPr lang="es-CO" sz="2800" dirty="0" smtClean="0"/>
              <a:t>imagen </a:t>
            </a:r>
            <a:endParaRPr lang="es-CO" sz="2800" dirty="0"/>
          </a:p>
        </p:txBody>
      </p:sp>
    </p:spTree>
    <p:extLst>
      <p:ext uri="{BB962C8B-B14F-4D97-AF65-F5344CB8AC3E}">
        <p14:creationId xmlns:p14="http://schemas.microsoft.com/office/powerpoint/2010/main" val="396590239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accent4">
              <a:lumMod val="20000"/>
              <a:lumOff val="80000"/>
            </a:schemeClr>
          </a:solidFill>
          <a:scene3d>
            <a:camera prst="orthographicFront"/>
            <a:lightRig rig="threePt" dir="t"/>
          </a:scene3d>
          <a:sp3d>
            <a:bevelT prst="relaxedInset"/>
          </a:sp3d>
        </p:spPr>
        <p:txBody>
          <a:bodyPr>
            <a:normAutofit fontScale="92500"/>
          </a:bodyPr>
          <a:lstStyle/>
          <a:p>
            <a:r>
              <a:rPr lang="es-CO" dirty="0"/>
              <a:t>Las verdades que forman el gran todo deben ser buscadas y reunidas "</a:t>
            </a:r>
            <a:r>
              <a:rPr lang="es-CO" dirty="0">
                <a:latin typeface="Agency FB" pitchFamily="34" charset="0"/>
              </a:rPr>
              <a:t>un poquito allí, otro poquito allá</a:t>
            </a:r>
            <a:r>
              <a:rPr lang="es-CO" dirty="0"/>
              <a:t>" </a:t>
            </a:r>
            <a:r>
              <a:rPr lang="es-CO" b="1" dirty="0">
                <a:solidFill>
                  <a:srgbClr val="FF0000"/>
                </a:solidFill>
              </a:rPr>
              <a:t>(Isaías 28: 10</a:t>
            </a:r>
            <a:r>
              <a:rPr lang="es-CO" b="1" dirty="0" smtClean="0">
                <a:solidFill>
                  <a:srgbClr val="FF0000"/>
                </a:solidFill>
              </a:rPr>
              <a:t>)</a:t>
            </a:r>
            <a:r>
              <a:rPr lang="es-CO" dirty="0" smtClean="0"/>
              <a:t>. Estos no son argumentos humanos, es el método que Dios eligió para revelarnos Su Voluntad. </a:t>
            </a:r>
            <a:endParaRPr lang="es-CO" dirty="0"/>
          </a:p>
          <a:p>
            <a:pPr lvl="1"/>
            <a:r>
              <a:rPr lang="es-CO" dirty="0" smtClean="0"/>
              <a:t>EGW dice: «Una </a:t>
            </a:r>
            <a:r>
              <a:rPr lang="es-CO" dirty="0"/>
              <a:t>vez buscadas y reunidas, corresponderán perfectamente unas a otras. Cada evangelio es un </a:t>
            </a:r>
            <a:r>
              <a:rPr lang="es-CO" u="sng" dirty="0"/>
              <a:t>complemento</a:t>
            </a:r>
            <a:r>
              <a:rPr lang="es-CO" dirty="0"/>
              <a:t> de los demás; cada profecía, una </a:t>
            </a:r>
            <a:r>
              <a:rPr lang="es-CO" u="sng" dirty="0"/>
              <a:t>explicación</a:t>
            </a:r>
            <a:r>
              <a:rPr lang="es-CO" dirty="0"/>
              <a:t> de la otra; cada verdad, el </a:t>
            </a:r>
            <a:r>
              <a:rPr lang="es-CO" u="sng" dirty="0"/>
              <a:t>desarrollo</a:t>
            </a:r>
            <a:r>
              <a:rPr lang="es-CO" dirty="0"/>
              <a:t> de otra </a:t>
            </a:r>
            <a:r>
              <a:rPr lang="es-CO" dirty="0" smtClean="0"/>
              <a:t>verdad». </a:t>
            </a:r>
            <a:endParaRPr lang="es-CO" dirty="0"/>
          </a:p>
          <a:p>
            <a:pPr lvl="1"/>
            <a:r>
              <a:rPr lang="es-CO" dirty="0">
                <a:solidFill>
                  <a:srgbClr val="FF0000"/>
                </a:solidFill>
              </a:rPr>
              <a:t>LIBRO: REFLEJEMOS A JESÚS CAPÍTULO:  EL CULTIVO DE LA MENTE POR EL ESTUDIO DE LA BIBLIA</a:t>
            </a:r>
            <a:r>
              <a:rPr lang="es-CO" dirty="0"/>
              <a:t>. </a:t>
            </a:r>
          </a:p>
          <a:p>
            <a:endParaRPr lang="es-CO" dirty="0"/>
          </a:p>
        </p:txBody>
      </p:sp>
    </p:spTree>
    <p:extLst>
      <p:ext uri="{BB962C8B-B14F-4D97-AF65-F5344CB8AC3E}">
        <p14:creationId xmlns:p14="http://schemas.microsoft.com/office/powerpoint/2010/main" val="11711338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dirty="0" smtClean="0"/>
              <a:t>EGW dice: «En </a:t>
            </a:r>
            <a:r>
              <a:rPr lang="es-CO" dirty="0"/>
              <a:t>el Apocalipsis todos los libros de la Biblia se encuentran y terminan. En él está el </a:t>
            </a:r>
            <a:r>
              <a:rPr lang="es-CO" u="sng" dirty="0"/>
              <a:t>complemento del libro de Daniel</a:t>
            </a:r>
            <a:r>
              <a:rPr lang="es-CO" dirty="0"/>
              <a:t>. Uno es una profecía, el otro una revelación. El libro que fue sellado no fue el Apocalipsis, sino aquella porción de la profecía de Daniel que se refiere a los últimos días. El ángel ordenó: "</a:t>
            </a:r>
            <a:r>
              <a:rPr lang="es-CO" dirty="0">
                <a:latin typeface="Agency FB" pitchFamily="34" charset="0"/>
              </a:rPr>
              <a:t>Tú empero Daniel, cierra las palabras y sella el libro hasta el tiempo del fin." </a:t>
            </a:r>
            <a:r>
              <a:rPr lang="es-CO" dirty="0">
                <a:solidFill>
                  <a:srgbClr val="FF0000"/>
                </a:solidFill>
              </a:rPr>
              <a:t>(Dan. 12:4.)</a:t>
            </a:r>
            <a:r>
              <a:rPr lang="es-CO" dirty="0"/>
              <a:t> </a:t>
            </a:r>
            <a:endParaRPr lang="es-CO" dirty="0" smtClean="0"/>
          </a:p>
          <a:p>
            <a:r>
              <a:rPr lang="es-CO" dirty="0" smtClean="0">
                <a:solidFill>
                  <a:srgbClr val="FF0000"/>
                </a:solidFill>
              </a:rPr>
              <a:t>LOS </a:t>
            </a:r>
            <a:r>
              <a:rPr lang="es-CO" dirty="0">
                <a:solidFill>
                  <a:srgbClr val="FF0000"/>
                </a:solidFill>
              </a:rPr>
              <a:t>HECHOS DE LOS APÓSTOLES </a:t>
            </a:r>
            <a:r>
              <a:rPr lang="es-CO" dirty="0" smtClean="0">
                <a:solidFill>
                  <a:srgbClr val="FF0000"/>
                </a:solidFill>
              </a:rPr>
              <a:t>CAPÍTULO </a:t>
            </a:r>
            <a:r>
              <a:rPr lang="es-CO" dirty="0">
                <a:solidFill>
                  <a:srgbClr val="FF0000"/>
                </a:solidFill>
              </a:rPr>
              <a:t>57 El </a:t>
            </a:r>
            <a:r>
              <a:rPr lang="es-CO" dirty="0" smtClean="0">
                <a:solidFill>
                  <a:srgbClr val="FF0000"/>
                </a:solidFill>
              </a:rPr>
              <a:t>Apocalipsis</a:t>
            </a:r>
            <a:r>
              <a:rPr lang="es-CO" dirty="0" smtClean="0"/>
              <a:t>.</a:t>
            </a:r>
          </a:p>
          <a:p>
            <a:endParaRPr lang="es-CO" dirty="0" smtClean="0"/>
          </a:p>
          <a:p>
            <a:pPr marL="857250" lvl="2" indent="0">
              <a:buNone/>
            </a:pPr>
            <a:r>
              <a:rPr lang="es-CO" sz="2600" dirty="0" smtClean="0"/>
              <a:t>Nosotros no podríamos entender las profecías del Apocalipsis, sin leer el Libro de Daniel. El uno es el «</a:t>
            </a:r>
            <a:r>
              <a:rPr lang="es-CO" sz="2600" u="sng" dirty="0" smtClean="0"/>
              <a:t>complemento del otro</a:t>
            </a:r>
            <a:r>
              <a:rPr lang="es-CO" sz="2600" dirty="0" smtClean="0"/>
              <a:t>», Dice EGW. </a:t>
            </a:r>
          </a:p>
          <a:p>
            <a:pPr lvl="1"/>
            <a:endParaRPr lang="es-CO" sz="3100" dirty="0" smtClean="0"/>
          </a:p>
          <a:p>
            <a:pPr marL="857250" lvl="2" indent="0">
              <a:buNone/>
            </a:pPr>
            <a:r>
              <a:rPr lang="es-CO" sz="2600" dirty="0" smtClean="0"/>
              <a:t>Ejemplo: </a:t>
            </a:r>
            <a:r>
              <a:rPr lang="es-CO" sz="2600" dirty="0">
                <a:solidFill>
                  <a:srgbClr val="FF0000"/>
                </a:solidFill>
              </a:rPr>
              <a:t>Apoc.13:2</a:t>
            </a:r>
            <a:r>
              <a:rPr lang="es-CO" sz="2600" dirty="0"/>
              <a:t>. </a:t>
            </a:r>
            <a:r>
              <a:rPr lang="es-CO" sz="3100" dirty="0">
                <a:latin typeface="Agency FB" pitchFamily="34" charset="0"/>
              </a:rPr>
              <a:t>Y la bestia que vi, era semejante á un leopardo, y sus pies como de oso, y su boca como boca de león. Y el dragón le </a:t>
            </a:r>
            <a:r>
              <a:rPr lang="es-CO" sz="3100" dirty="0" smtClean="0">
                <a:latin typeface="Agency FB" pitchFamily="34" charset="0"/>
              </a:rPr>
              <a:t>dio </a:t>
            </a:r>
            <a:r>
              <a:rPr lang="es-CO" sz="3100" dirty="0">
                <a:latin typeface="Agency FB" pitchFamily="34" charset="0"/>
              </a:rPr>
              <a:t>su poder, y su trono, y grande potestad</a:t>
            </a:r>
            <a:r>
              <a:rPr lang="es-CO" sz="2600" dirty="0" smtClean="0"/>
              <a:t>. Para entender estos símbolos tenemos que leer </a:t>
            </a:r>
            <a:r>
              <a:rPr lang="es-CO" sz="2600" dirty="0" smtClean="0">
                <a:solidFill>
                  <a:srgbClr val="FF0000"/>
                </a:solidFill>
              </a:rPr>
              <a:t>Daniel 7:3-7</a:t>
            </a:r>
            <a:r>
              <a:rPr lang="es-CO" sz="2600" dirty="0" smtClean="0"/>
              <a:t>. para saber que representan.</a:t>
            </a:r>
          </a:p>
          <a:p>
            <a:pPr marL="0" indent="0">
              <a:buNone/>
            </a:pPr>
            <a:r>
              <a:rPr lang="es-CO" sz="3600" dirty="0" smtClean="0"/>
              <a:t> </a:t>
            </a:r>
            <a:endParaRPr lang="es-CO" sz="3600" dirty="0"/>
          </a:p>
          <a:p>
            <a:endParaRPr lang="es-CO" dirty="0"/>
          </a:p>
        </p:txBody>
      </p:sp>
    </p:spTree>
    <p:extLst>
      <p:ext uri="{BB962C8B-B14F-4D97-AF65-F5344CB8AC3E}">
        <p14:creationId xmlns:p14="http://schemas.microsoft.com/office/powerpoint/2010/main" val="114080916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lstStyle/>
          <a:p>
            <a:r>
              <a:rPr lang="es-CO" b="1" dirty="0"/>
              <a:t>UN POCO AQUÍ, UN POCO ALLÁ</a:t>
            </a:r>
          </a:p>
        </p:txBody>
      </p:sp>
      <p:sp>
        <p:nvSpPr>
          <p:cNvPr id="3" name="2 Marcador de contenido"/>
          <p:cNvSpPr>
            <a:spLocks noGrp="1"/>
          </p:cNvSpPr>
          <p:nvPr>
            <p:ph idx="1"/>
          </p:nvPr>
        </p:nvSpPr>
        <p:spPr>
          <a:xfrm>
            <a:off x="457200" y="1600200"/>
            <a:ext cx="8229600" cy="4925144"/>
          </a:xfrm>
          <a:solidFill>
            <a:schemeClr val="accent4">
              <a:lumMod val="20000"/>
              <a:lumOff val="80000"/>
            </a:schemeClr>
          </a:solidFill>
          <a:scene3d>
            <a:camera prst="orthographicFront"/>
            <a:lightRig rig="threePt" dir="t"/>
          </a:scene3d>
          <a:sp3d>
            <a:bevelT prst="angle"/>
          </a:sp3d>
        </p:spPr>
        <p:txBody>
          <a:bodyPr>
            <a:normAutofit fontScale="70000" lnSpcReduction="20000"/>
          </a:bodyPr>
          <a:lstStyle/>
          <a:p>
            <a:r>
              <a:rPr lang="es-CO" dirty="0" smtClean="0"/>
              <a:t>Utilizando este método establecido por Dios, es como llegamos a saber cual fue la edad de Adán sin pecado en el Edén, Estudiando la vida de Cristo, el «postrer Adán» desde que nace en forma humana, hasta que muere en el año 31.</a:t>
            </a:r>
          </a:p>
          <a:p>
            <a:r>
              <a:rPr lang="es-CO" dirty="0" smtClean="0"/>
              <a:t> </a:t>
            </a:r>
            <a:r>
              <a:rPr lang="es-CO" b="1" dirty="0" smtClean="0">
                <a:solidFill>
                  <a:srgbClr val="FF0000"/>
                </a:solidFill>
              </a:rPr>
              <a:t>Lucas 3:23</a:t>
            </a:r>
            <a:r>
              <a:rPr lang="es-CO" dirty="0" smtClean="0"/>
              <a:t>, nos habla «un podo aquí». Dice que cuando Jesús fue bautizado en el año 27, tenía «como treinta años», pero Jesús no murió ese día. Y </a:t>
            </a:r>
            <a:r>
              <a:rPr lang="es-CO" b="1" dirty="0" smtClean="0">
                <a:solidFill>
                  <a:srgbClr val="FF0000"/>
                </a:solidFill>
              </a:rPr>
              <a:t>Daniel 9:27</a:t>
            </a:r>
            <a:r>
              <a:rPr lang="es-CO" dirty="0" smtClean="0"/>
              <a:t>, nos habla, «un poco allá», «</a:t>
            </a:r>
            <a:r>
              <a:rPr lang="es-CO" sz="3400" dirty="0" smtClean="0">
                <a:latin typeface="Agency FB" pitchFamily="34" charset="0"/>
              </a:rPr>
              <a:t>a la mitad de la semana hará cesar el sacrificio y la ofrenda</a:t>
            </a:r>
            <a:r>
              <a:rPr lang="es-CO" dirty="0" smtClean="0"/>
              <a:t>». Tres años y medio después de su bautismo, con su muerte en el año 31, haría cesar los sacrificios y las ofrendas, iniciadas con el primer sacrificio efectuado en el Edén, por causa del pecado de Adán. </a:t>
            </a:r>
          </a:p>
          <a:p>
            <a:endParaRPr lang="es-CO" dirty="0"/>
          </a:p>
          <a:p>
            <a:r>
              <a:rPr lang="es-CO" dirty="0" smtClean="0"/>
              <a:t>Por tanto, aquí no hay argumentos humanos, sino que se está haciendo uso del método que Dios estableció de unir «un poco aquí», con «un paco allá», para obtener el resultado final, ya que el Evangelio de Lucas </a:t>
            </a:r>
            <a:r>
              <a:rPr lang="es-CO" dirty="0" smtClean="0"/>
              <a:t>en este texto, es </a:t>
            </a:r>
            <a:r>
              <a:rPr lang="es-CO" dirty="0" smtClean="0"/>
              <a:t>el </a:t>
            </a:r>
            <a:r>
              <a:rPr lang="es-CO" u="sng" dirty="0" smtClean="0"/>
              <a:t>complement</a:t>
            </a:r>
            <a:r>
              <a:rPr lang="es-CO" dirty="0" smtClean="0"/>
              <a:t>o </a:t>
            </a:r>
            <a:r>
              <a:rPr lang="es-CO" dirty="0" smtClean="0"/>
              <a:t>del texto de </a:t>
            </a:r>
            <a:r>
              <a:rPr lang="es-CO" dirty="0" smtClean="0"/>
              <a:t>Daniel. </a:t>
            </a:r>
            <a:endParaRPr lang="es-CO" dirty="0"/>
          </a:p>
        </p:txBody>
      </p:sp>
    </p:spTree>
    <p:extLst>
      <p:ext uri="{BB962C8B-B14F-4D97-AF65-F5344CB8AC3E}">
        <p14:creationId xmlns:p14="http://schemas.microsoft.com/office/powerpoint/2010/main" val="29883139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930226"/>
          </a:xfrm>
          <a:solidFill>
            <a:schemeClr val="accent3">
              <a:lumMod val="20000"/>
              <a:lumOff val="80000"/>
            </a:schemeClr>
          </a:solidFill>
          <a:scene3d>
            <a:camera prst="orthographicFront"/>
            <a:lightRig rig="threePt" dir="t"/>
          </a:scene3d>
          <a:sp3d>
            <a:bevelT w="165100" prst="coolSlant"/>
          </a:sp3d>
        </p:spPr>
        <p:txBody>
          <a:bodyPr>
            <a:noAutofit/>
          </a:bodyPr>
          <a:lstStyle/>
          <a:p>
            <a:r>
              <a:rPr lang="es-CO" sz="2000" dirty="0" smtClean="0"/>
              <a:t>Dios permitió esta gran prueba del gran chasco en 1844, para seleccionar un remanente de 3.500 personas, con el cual daría inicio a la última iglesia «laodicea», el 21 de Mayo de 1863, que sería la depositaria del EP, y del mensaje de los 6000 años de pecado, con el cual sacaría otro remanente, del remanente,  el diezmo</a:t>
            </a:r>
            <a:r>
              <a:rPr lang="es-CO" sz="2000" dirty="0"/>
              <a:t> </a:t>
            </a:r>
            <a:r>
              <a:rPr lang="es-CO" sz="2000" dirty="0" smtClean="0"/>
              <a:t>de los diezmos, para que </a:t>
            </a:r>
            <a:r>
              <a:rPr lang="es-CO" sz="2000" dirty="0" smtClean="0"/>
              <a:t>la iglesia lo </a:t>
            </a:r>
            <a:r>
              <a:rPr lang="es-CO" sz="2000" dirty="0" smtClean="0"/>
              <a:t>pregonara al mundo.</a:t>
            </a:r>
            <a:r>
              <a:rPr lang="es-CO" sz="2800" dirty="0" smtClean="0"/>
              <a:t> </a:t>
            </a:r>
            <a:r>
              <a:rPr lang="es-CO" sz="2000" dirty="0" smtClean="0"/>
              <a:t>Ver </a:t>
            </a:r>
            <a:r>
              <a:rPr lang="es-CO" sz="2000" b="1" dirty="0" smtClean="0">
                <a:solidFill>
                  <a:srgbClr val="FF0000"/>
                </a:solidFill>
              </a:rPr>
              <a:t>Num.18: 25-30.</a:t>
            </a:r>
            <a:endParaRPr lang="es-CO" sz="2800" b="1" dirty="0">
              <a:solidFill>
                <a:srgbClr val="FF000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459590"/>
            <a:ext cx="8568952" cy="417646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rot="19785549">
            <a:off x="2140734" y="4575990"/>
            <a:ext cx="2261505" cy="1987813"/>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Cuando Jesús fue bautizado en el año 27, tenía 30 años</a:t>
            </a:r>
            <a:endParaRPr lang="es-CO" dirty="0"/>
          </a:p>
        </p:txBody>
      </p:sp>
      <p:sp>
        <p:nvSpPr>
          <p:cNvPr id="5" name="4 Flecha izquierda"/>
          <p:cNvSpPr/>
          <p:nvPr/>
        </p:nvSpPr>
        <p:spPr>
          <a:xfrm rot="2342328">
            <a:off x="6479375" y="4499858"/>
            <a:ext cx="2340500" cy="2445179"/>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Cuando murió en la cruz, en el año 31, tenía 33 años y medio.</a:t>
            </a:r>
            <a:endParaRPr lang="es-CO" dirty="0"/>
          </a:p>
        </p:txBody>
      </p:sp>
    </p:spTree>
    <p:extLst>
      <p:ext uri="{BB962C8B-B14F-4D97-AF65-F5344CB8AC3E}">
        <p14:creationId xmlns:p14="http://schemas.microsoft.com/office/powerpoint/2010/main" val="294188639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00"/>
                                        <p:tgtEl>
                                          <p:spTgt spid="205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lstStyle/>
          <a:p>
            <a:r>
              <a:rPr lang="es-CO" b="1" dirty="0" smtClean="0"/>
              <a:t>Relación entre los dos Adanes</a:t>
            </a:r>
            <a:endParaRPr lang="es-CO" b="1" dirty="0"/>
          </a:p>
        </p:txBody>
      </p:sp>
      <p:sp>
        <p:nvSpPr>
          <p:cNvPr id="3" name="2 Marcador de contenido"/>
          <p:cNvSpPr>
            <a:spLocks noGrp="1"/>
          </p:cNvSpPr>
          <p:nvPr>
            <p:ph idx="1"/>
          </p:nvPr>
        </p:nvSpPr>
        <p:spPr>
          <a:xfrm>
            <a:off x="385192" y="5229200"/>
            <a:ext cx="8363272" cy="1440160"/>
          </a:xfrm>
          <a:solidFill>
            <a:schemeClr val="accent3">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a:t> </a:t>
            </a:r>
            <a:r>
              <a:rPr lang="es-CO" dirty="0" smtClean="0"/>
              <a:t>«</a:t>
            </a:r>
            <a:r>
              <a:rPr lang="es-CO" dirty="0" smtClean="0">
                <a:latin typeface="Agency FB" pitchFamily="34" charset="0"/>
              </a:rPr>
              <a:t>Porque </a:t>
            </a:r>
            <a:r>
              <a:rPr lang="es-CO" dirty="0">
                <a:latin typeface="Agency FB" pitchFamily="34" charset="0"/>
              </a:rPr>
              <a:t>no hará nada el Señor Jehová, sin que revele su secreto á sus siervos los </a:t>
            </a:r>
            <a:r>
              <a:rPr lang="es-CO" dirty="0" smtClean="0">
                <a:latin typeface="Agency FB" pitchFamily="34" charset="0"/>
              </a:rPr>
              <a:t>profetas</a:t>
            </a:r>
            <a:r>
              <a:rPr lang="es-CO" dirty="0" smtClean="0"/>
              <a:t>». </a:t>
            </a:r>
            <a:r>
              <a:rPr lang="es-CO" dirty="0" smtClean="0">
                <a:solidFill>
                  <a:srgbClr val="FF0000"/>
                </a:solidFill>
              </a:rPr>
              <a:t>(Amos </a:t>
            </a:r>
            <a:r>
              <a:rPr lang="es-CO" dirty="0">
                <a:solidFill>
                  <a:srgbClr val="FF0000"/>
                </a:solidFill>
              </a:rPr>
              <a:t>3:7). </a:t>
            </a:r>
            <a:r>
              <a:rPr lang="es-CO" dirty="0" smtClean="0"/>
              <a:t>«</a:t>
            </a:r>
            <a:r>
              <a:rPr lang="es-CO" dirty="0" smtClean="0">
                <a:latin typeface="Agency FB" pitchFamily="34" charset="0"/>
              </a:rPr>
              <a:t>Oídme, </a:t>
            </a:r>
            <a:r>
              <a:rPr lang="es-CO" dirty="0">
                <a:latin typeface="Agency FB" pitchFamily="34" charset="0"/>
              </a:rPr>
              <a:t>Judá y moradores de </a:t>
            </a:r>
            <a:r>
              <a:rPr lang="es-CO" dirty="0" smtClean="0">
                <a:latin typeface="Agency FB" pitchFamily="34" charset="0"/>
              </a:rPr>
              <a:t>Jerusalén. </a:t>
            </a:r>
            <a:r>
              <a:rPr lang="es-CO" dirty="0">
                <a:latin typeface="Agency FB" pitchFamily="34" charset="0"/>
              </a:rPr>
              <a:t>Creed á Jehová vuestro Dios, y seréis seguros; creed á sus profetas, y seréis </a:t>
            </a:r>
            <a:r>
              <a:rPr lang="es-CO" dirty="0" smtClean="0">
                <a:latin typeface="Agency FB" pitchFamily="34" charset="0"/>
              </a:rPr>
              <a:t>prosperados</a:t>
            </a:r>
            <a:r>
              <a:rPr lang="es-CO" dirty="0" smtClean="0"/>
              <a:t>». </a:t>
            </a:r>
            <a:r>
              <a:rPr lang="es-CO" dirty="0" smtClean="0">
                <a:solidFill>
                  <a:srgbClr val="FF0000"/>
                </a:solidFill>
              </a:rPr>
              <a:t>(2 Cron.20:20). </a:t>
            </a:r>
            <a:r>
              <a:rPr lang="es-CO" dirty="0" smtClean="0"/>
              <a:t>Ver </a:t>
            </a:r>
            <a:r>
              <a:rPr lang="es-CO" dirty="0" smtClean="0">
                <a:solidFill>
                  <a:srgbClr val="FF0000"/>
                </a:solidFill>
              </a:rPr>
              <a:t>(Sal.25:14).</a:t>
            </a:r>
            <a:endParaRPr lang="es-CO" dirty="0">
              <a:solidFill>
                <a:srgbClr val="FF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973128"/>
            <a:ext cx="1300732"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5303" y="3973128"/>
            <a:ext cx="1428750"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59" y="1678707"/>
            <a:ext cx="1228725" cy="101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45303" y="1678707"/>
            <a:ext cx="1428750" cy="101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a:off x="1979712" y="2060848"/>
            <a:ext cx="5040560" cy="612078"/>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smtClean="0"/>
              <a:t>El segundo Adán:30 más 3.50</a:t>
            </a:r>
            <a:r>
              <a:rPr lang="es-CO" sz="2800" b="1" dirty="0" smtClean="0"/>
              <a:t>= </a:t>
            </a:r>
            <a:r>
              <a:rPr lang="es-CO" sz="2400" b="1" dirty="0" smtClean="0"/>
              <a:t>33.50</a:t>
            </a:r>
            <a:endParaRPr lang="es-CO" sz="2400" b="1" dirty="0"/>
          </a:p>
        </p:txBody>
      </p:sp>
      <p:sp>
        <p:nvSpPr>
          <p:cNvPr id="5" name="4 Flecha derecha"/>
          <p:cNvSpPr/>
          <p:nvPr/>
        </p:nvSpPr>
        <p:spPr>
          <a:xfrm>
            <a:off x="1979712" y="4293096"/>
            <a:ext cx="5040560" cy="626626"/>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smtClean="0"/>
              <a:t>El primer </a:t>
            </a:r>
            <a:r>
              <a:rPr lang="es-CO" sz="2400" b="1" dirty="0" smtClean="0"/>
              <a:t>Adán: 33.Y</a:t>
            </a:r>
            <a:r>
              <a:rPr lang="es-CO" sz="2800" b="1" dirty="0" smtClean="0"/>
              <a:t> medio años</a:t>
            </a:r>
            <a:endParaRPr lang="es-CO" sz="2800" b="1" dirty="0"/>
          </a:p>
        </p:txBody>
      </p:sp>
      <p:sp>
        <p:nvSpPr>
          <p:cNvPr id="6" name="5 Rectángulo"/>
          <p:cNvSpPr/>
          <p:nvPr/>
        </p:nvSpPr>
        <p:spPr>
          <a:xfrm>
            <a:off x="7145303" y="2875002"/>
            <a:ext cx="1428750" cy="923330"/>
          </a:xfrm>
          <a:prstGeom prst="rect">
            <a:avLst/>
          </a:prstGeom>
          <a:solidFill>
            <a:schemeClr val="accent6">
              <a:lumMod val="60000"/>
              <a:lumOff val="40000"/>
            </a:schemeClr>
          </a:solidFill>
        </p:spPr>
        <p:txBody>
          <a:bodyPr wrap="square">
            <a:spAutoFit/>
          </a:bodyPr>
          <a:lstStyle/>
          <a:p>
            <a:pPr algn="ctr"/>
            <a:r>
              <a:rPr lang="es-CO" b="1" dirty="0"/>
              <a:t>Cuatro mil años: CS p 375 p </a:t>
            </a:r>
            <a:r>
              <a:rPr lang="es-CO" b="1" dirty="0" smtClean="0"/>
              <a:t>3.</a:t>
            </a:r>
            <a:endParaRPr lang="es-CO" b="1" dirty="0"/>
          </a:p>
        </p:txBody>
      </p:sp>
      <p:sp>
        <p:nvSpPr>
          <p:cNvPr id="7" name="6 Rectángulo"/>
          <p:cNvSpPr/>
          <p:nvPr/>
        </p:nvSpPr>
        <p:spPr>
          <a:xfrm>
            <a:off x="611559" y="2875002"/>
            <a:ext cx="1228725" cy="923330"/>
          </a:xfrm>
          <a:prstGeom prst="rect">
            <a:avLst/>
          </a:prstGeom>
          <a:solidFill>
            <a:schemeClr val="accent6">
              <a:lumMod val="60000"/>
              <a:lumOff val="40000"/>
            </a:schemeClr>
          </a:solidFill>
        </p:spPr>
        <p:txBody>
          <a:bodyPr wrap="square">
            <a:spAutoFit/>
          </a:bodyPr>
          <a:lstStyle/>
          <a:p>
            <a:pPr algn="ctr"/>
            <a:r>
              <a:rPr lang="es-CO" b="1" dirty="0"/>
              <a:t>Cuatro mil </a:t>
            </a:r>
            <a:r>
              <a:rPr lang="es-CO" b="1" dirty="0" smtClean="0"/>
              <a:t>años. Ver tema  184.</a:t>
            </a:r>
            <a:endParaRPr lang="es-CO" b="1" dirty="0"/>
          </a:p>
        </p:txBody>
      </p:sp>
    </p:spTree>
    <p:extLst>
      <p:ext uri="{BB962C8B-B14F-4D97-AF65-F5344CB8AC3E}">
        <p14:creationId xmlns:p14="http://schemas.microsoft.com/office/powerpoint/2010/main" val="367553356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prst="angle"/>
          </a:sp3d>
        </p:spPr>
        <p:txBody>
          <a:bodyPr/>
          <a:lstStyle/>
          <a:p>
            <a:r>
              <a:rPr lang="es-CO" b="1" dirty="0"/>
              <a:t>UN POCO AQUÍ, UN POCO ALLÁ</a:t>
            </a:r>
          </a:p>
        </p:txBody>
      </p:sp>
      <p:sp>
        <p:nvSpPr>
          <p:cNvPr id="3" name="2 Marcador de contenido"/>
          <p:cNvSpPr>
            <a:spLocks noGrp="1"/>
          </p:cNvSpPr>
          <p:nvPr>
            <p:ph idx="1"/>
          </p:nvPr>
        </p:nvSpPr>
        <p:spPr>
          <a:xfrm>
            <a:off x="457200" y="1600200"/>
            <a:ext cx="8229600" cy="4853136"/>
          </a:xfrm>
          <a:solidFill>
            <a:schemeClr val="accent4">
              <a:lumMod val="20000"/>
              <a:lumOff val="80000"/>
            </a:schemeClr>
          </a:solidFill>
          <a:scene3d>
            <a:camera prst="orthographicFront"/>
            <a:lightRig rig="threePt" dir="t"/>
          </a:scene3d>
          <a:sp3d>
            <a:bevelT prst="angle"/>
          </a:sp3d>
        </p:spPr>
        <p:txBody>
          <a:bodyPr>
            <a:normAutofit fontScale="77500" lnSpcReduction="20000"/>
          </a:bodyPr>
          <a:lstStyle/>
          <a:p>
            <a:pPr marL="0" indent="0" algn="ctr">
              <a:buNone/>
            </a:pPr>
            <a:r>
              <a:rPr lang="es-CO" dirty="0" smtClean="0"/>
              <a:t>El mismo método utilizado para saber la edad de Adán, es que Dios nos dice que utilicemos para saber el inicio y el final de los 6000 años de pecado.</a:t>
            </a:r>
          </a:p>
          <a:p>
            <a:endParaRPr lang="es-CO" dirty="0"/>
          </a:p>
          <a:p>
            <a:pPr marL="0" indent="0" algn="ctr">
              <a:buNone/>
            </a:pPr>
            <a:r>
              <a:rPr lang="es-CO" dirty="0" smtClean="0">
                <a:solidFill>
                  <a:srgbClr val="FF0000"/>
                </a:solidFill>
              </a:rPr>
              <a:t>Conflicto de los Siglos p 375, p 3 </a:t>
            </a:r>
            <a:r>
              <a:rPr lang="es-CO" dirty="0" smtClean="0"/>
              <a:t>dice: «</a:t>
            </a:r>
            <a:r>
              <a:rPr lang="es-CO" dirty="0" smtClean="0">
                <a:latin typeface="Agency FB" pitchFamily="34" charset="0"/>
              </a:rPr>
              <a:t>Ala mitad de la semana hará cesar el sacrificio y la ofrenda</a:t>
            </a:r>
            <a:r>
              <a:rPr lang="es-CO" dirty="0" smtClean="0"/>
              <a:t>», note que este párrafo lo extrae EGW, del libro de Daniel. Y luego escribe: «</a:t>
            </a:r>
            <a:r>
              <a:rPr lang="es-CO" sz="3600" dirty="0" smtClean="0">
                <a:latin typeface="Agency FB" pitchFamily="34" charset="0"/>
              </a:rPr>
              <a:t>En el </a:t>
            </a:r>
            <a:r>
              <a:rPr lang="es-CO" sz="3600" b="1" dirty="0" smtClean="0">
                <a:latin typeface="Agency FB" pitchFamily="34" charset="0"/>
              </a:rPr>
              <a:t>año 31</a:t>
            </a:r>
            <a:r>
              <a:rPr lang="es-CO" sz="3600" dirty="0" smtClean="0">
                <a:latin typeface="Agency FB" pitchFamily="34" charset="0"/>
              </a:rPr>
              <a:t> de J. C., tres años y medio después de su bautismo, nuestro Señor fue crucificado. Con el gran sacrificio ofrecido en el Calvario, terminó aquel sistema de ofrendas que durante CUATRO MIL AÑOS había prefigurado al Cordero de Dios. El Tipo se encontró con el antitipo, y todos los sacrificios y oblaciones del sistema ceremonial debían cesar</a:t>
            </a:r>
            <a:r>
              <a:rPr lang="es-CO" dirty="0" smtClean="0"/>
              <a:t>». </a:t>
            </a:r>
          </a:p>
        </p:txBody>
      </p:sp>
    </p:spTree>
    <p:extLst>
      <p:ext uri="{BB962C8B-B14F-4D97-AF65-F5344CB8AC3E}">
        <p14:creationId xmlns:p14="http://schemas.microsoft.com/office/powerpoint/2010/main" val="51470039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373216"/>
            <a:ext cx="3600400" cy="821178"/>
          </a:xfrm>
          <a:solidFill>
            <a:schemeClr val="bg2">
              <a:lumMod val="75000"/>
            </a:schemeClr>
          </a:solidFill>
          <a:scene3d>
            <a:camera prst="orthographicFront"/>
            <a:lightRig rig="threePt" dir="t"/>
          </a:scene3d>
          <a:sp3d>
            <a:bevelT w="165100" prst="coolSlant"/>
          </a:sp3d>
        </p:spPr>
        <p:txBody>
          <a:bodyPr>
            <a:noAutofit/>
          </a:bodyPr>
          <a:lstStyle/>
          <a:p>
            <a:pPr marL="0" indent="0" algn="ctr">
              <a:buNone/>
            </a:pPr>
            <a:r>
              <a:rPr lang="es-CO" sz="2400" b="1" dirty="0" smtClean="0"/>
              <a:t>Bautismo de Jesús 30 años. Luc.3:23. </a:t>
            </a:r>
            <a:endParaRPr lang="es-CO" sz="2400"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1637632"/>
            <a:ext cx="3096344" cy="36004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646464"/>
            <a:ext cx="3600400" cy="358273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a:off x="3923928" y="2852936"/>
            <a:ext cx="1872208" cy="2304256"/>
          </a:xfrm>
          <a:prstGeom prst="rightArrow">
            <a:avLst/>
          </a:prstGeom>
          <a:solidFill>
            <a:srgbClr val="00206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t>Mitad de la semana: Tres años y medio</a:t>
            </a:r>
            <a:endParaRPr lang="es-CO" sz="2000" b="1" dirty="0"/>
          </a:p>
        </p:txBody>
      </p:sp>
      <p:sp>
        <p:nvSpPr>
          <p:cNvPr id="5" name="4 Rectángulo"/>
          <p:cNvSpPr/>
          <p:nvPr/>
        </p:nvSpPr>
        <p:spPr>
          <a:xfrm>
            <a:off x="827584" y="640862"/>
            <a:ext cx="7488832" cy="707886"/>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r>
              <a:rPr lang="es-CO" sz="4000" b="1" dirty="0"/>
              <a:t>Año 27 </a:t>
            </a:r>
            <a:r>
              <a:rPr lang="es-CO" sz="4000" b="1" dirty="0" smtClean="0"/>
              <a:t>                                    Año </a:t>
            </a:r>
            <a:r>
              <a:rPr lang="es-CO" sz="4000" b="1" dirty="0"/>
              <a:t>31</a:t>
            </a:r>
          </a:p>
        </p:txBody>
      </p:sp>
      <p:sp>
        <p:nvSpPr>
          <p:cNvPr id="6" name="5 Rectángulo"/>
          <p:cNvSpPr/>
          <p:nvPr/>
        </p:nvSpPr>
        <p:spPr>
          <a:xfrm>
            <a:off x="5762141" y="5363397"/>
            <a:ext cx="3096344" cy="830997"/>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400" b="1" dirty="0"/>
              <a:t>Muerte de Jesús: 33 años y medio</a:t>
            </a:r>
          </a:p>
        </p:txBody>
      </p:sp>
    </p:spTree>
    <p:extLst>
      <p:ext uri="{BB962C8B-B14F-4D97-AF65-F5344CB8AC3E}">
        <p14:creationId xmlns:p14="http://schemas.microsoft.com/office/powerpoint/2010/main" val="2878032049"/>
      </p:ext>
    </p:extLst>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39700" prst="cross"/>
          </a:sp3d>
        </p:spPr>
        <p:txBody>
          <a:bodyPr/>
          <a:lstStyle/>
          <a:p>
            <a:r>
              <a:rPr lang="es-CO" b="1" dirty="0"/>
              <a:t>UN POCO AQUÍ, UN POCO ALLÁ</a:t>
            </a:r>
          </a:p>
        </p:txBody>
      </p:sp>
      <p:sp>
        <p:nvSpPr>
          <p:cNvPr id="3" name="2 Marcador de contenido"/>
          <p:cNvSpPr>
            <a:spLocks noGrp="1"/>
          </p:cNvSpPr>
          <p:nvPr>
            <p:ph idx="1"/>
          </p:nvPr>
        </p:nvSpPr>
        <p:spPr>
          <a:xfrm>
            <a:off x="457200" y="1600201"/>
            <a:ext cx="8229600" cy="1180727"/>
          </a:xfrm>
        </p:spPr>
        <p:txBody>
          <a:bodyPr>
            <a:normAutofit fontScale="85000" lnSpcReduction="10000"/>
          </a:bodyPr>
          <a:lstStyle/>
          <a:p>
            <a:pPr marL="0" indent="0" algn="ctr">
              <a:buNone/>
            </a:pPr>
            <a:r>
              <a:rPr lang="es-CO" dirty="0">
                <a:solidFill>
                  <a:srgbClr val="FF0000"/>
                </a:solidFill>
              </a:rPr>
              <a:t>CS 572 p 1</a:t>
            </a:r>
            <a:r>
              <a:rPr lang="es-CO" dirty="0"/>
              <a:t>, dice: «</a:t>
            </a:r>
            <a:r>
              <a:rPr lang="es-CO" dirty="0">
                <a:latin typeface="Agency FB" pitchFamily="34" charset="0"/>
              </a:rPr>
              <a:t>La gran controversia entre Cristo y Satanás, sostenida desde hace cerca de SEIS MIL AÑOS, están por TERMINAR</a:t>
            </a:r>
            <a:r>
              <a:rPr lang="es-CO" dirty="0"/>
              <a:t>». </a:t>
            </a:r>
          </a:p>
        </p:txBody>
      </p:sp>
      <p:sp>
        <p:nvSpPr>
          <p:cNvPr id="4" name="3 Rectángulo"/>
          <p:cNvSpPr/>
          <p:nvPr/>
        </p:nvSpPr>
        <p:spPr>
          <a:xfrm>
            <a:off x="467544" y="4437112"/>
            <a:ext cx="8280920" cy="1938992"/>
          </a:xfrm>
          <a:prstGeom prst="rect">
            <a:avLst/>
          </a:prstGeom>
          <a:solidFill>
            <a:schemeClr val="accent4">
              <a:lumMod val="20000"/>
              <a:lumOff val="80000"/>
            </a:schemeClr>
          </a:solidFill>
          <a:scene3d>
            <a:camera prst="orthographicFront"/>
            <a:lightRig rig="threePt" dir="t"/>
          </a:scene3d>
          <a:sp3d>
            <a:bevelT/>
          </a:sp3d>
        </p:spPr>
        <p:txBody>
          <a:bodyPr wrap="square">
            <a:spAutoFit/>
          </a:bodyPr>
          <a:lstStyle/>
          <a:p>
            <a:pPr algn="ctr"/>
            <a:r>
              <a:rPr lang="es-CO" sz="2400" dirty="0" smtClean="0"/>
              <a:t>Otra </a:t>
            </a:r>
            <a:r>
              <a:rPr lang="es-CO" sz="2400" dirty="0"/>
              <a:t>ves, utilizando el método establecido por Dios de: UN POCO AQUÍ, UN POCO ALLÁ», </a:t>
            </a:r>
            <a:r>
              <a:rPr lang="es-CO" sz="2400" dirty="0" smtClean="0"/>
              <a:t>para </a:t>
            </a:r>
            <a:r>
              <a:rPr lang="es-CO" sz="2400" dirty="0"/>
              <a:t>que se complemente un texto con el otro, si le agregas a los 4000 años de pecado, los 2000 restantes, a partir del año 31, obtendrás la fecha final de los 6000 años de </a:t>
            </a:r>
            <a:r>
              <a:rPr lang="es-CO" sz="2400" dirty="0" smtClean="0"/>
              <a:t>pecado, por que la fecha esta implícita en el. </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6625" y="2564904"/>
            <a:ext cx="2190750" cy="1800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024810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Autofit/>
          </a:bodyPr>
          <a:lstStyle/>
          <a:p>
            <a:r>
              <a:rPr lang="es-CO" sz="3600" dirty="0" smtClean="0"/>
              <a:t>Tu no necesitas ponerle fecha para el cumplimiento de los 6000 años de pecado</a:t>
            </a:r>
            <a:endParaRPr lang="es-CO" sz="3600" dirty="0"/>
          </a:p>
        </p:txBody>
      </p:sp>
      <p:sp>
        <p:nvSpPr>
          <p:cNvPr id="3" name="2 Marcador de contenido"/>
          <p:cNvSpPr>
            <a:spLocks noGrp="1"/>
          </p:cNvSpPr>
          <p:nvPr>
            <p:ph idx="1"/>
          </p:nvPr>
        </p:nvSpPr>
        <p:spPr>
          <a:xfrm>
            <a:off x="323527" y="5661248"/>
            <a:ext cx="8417743" cy="1080120"/>
          </a:xfrm>
          <a:solidFill>
            <a:schemeClr val="accent4">
              <a:lumMod val="20000"/>
              <a:lumOff val="80000"/>
            </a:schemeClr>
          </a:solidFill>
          <a:scene3d>
            <a:camera prst="orthographicFront"/>
            <a:lightRig rig="threePt" dir="t"/>
          </a:scene3d>
          <a:sp3d>
            <a:bevelT w="165100" prst="coolSlant"/>
          </a:sp3d>
        </p:spPr>
        <p:txBody>
          <a:bodyPr>
            <a:noAutofit/>
          </a:bodyPr>
          <a:lstStyle/>
          <a:p>
            <a:pPr marL="0" indent="0" algn="ctr">
              <a:buNone/>
            </a:pPr>
            <a:r>
              <a:rPr lang="es-CO" sz="2800" b="1" dirty="0" smtClean="0"/>
              <a:t>Teniendo la fecha de iniciación, y sabiendo el plazo convenido, el cumplimiento está implícito allí. </a:t>
            </a:r>
            <a:endParaRPr lang="es-CO" sz="2800" b="1"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522349"/>
            <a:ext cx="8273727" cy="395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004048" y="2276872"/>
            <a:ext cx="2217274" cy="369332"/>
          </a:xfrm>
          <a:prstGeom prst="rect">
            <a:avLst/>
          </a:prstGeom>
        </p:spPr>
        <p:txBody>
          <a:bodyPr wrap="none">
            <a:spAutoFit/>
          </a:bodyPr>
          <a:lstStyle/>
          <a:p>
            <a:r>
              <a:rPr lang="es-CO" dirty="0"/>
              <a:t>14 de abril del año 31</a:t>
            </a:r>
          </a:p>
        </p:txBody>
      </p:sp>
      <p:sp>
        <p:nvSpPr>
          <p:cNvPr id="6" name="5 Rectángulo"/>
          <p:cNvSpPr/>
          <p:nvPr/>
        </p:nvSpPr>
        <p:spPr>
          <a:xfrm>
            <a:off x="6516216" y="1951474"/>
            <a:ext cx="1011815" cy="369332"/>
          </a:xfrm>
          <a:prstGeom prst="rect">
            <a:avLst/>
          </a:prstGeom>
        </p:spPr>
        <p:txBody>
          <a:bodyPr wrap="none">
            <a:spAutoFit/>
          </a:bodyPr>
          <a:lstStyle/>
          <a:p>
            <a:r>
              <a:rPr lang="es-CO" dirty="0"/>
              <a:t>2.000.oo</a:t>
            </a:r>
          </a:p>
        </p:txBody>
      </p:sp>
      <p:sp>
        <p:nvSpPr>
          <p:cNvPr id="7" name="6 Rectángulo"/>
          <p:cNvSpPr/>
          <p:nvPr/>
        </p:nvSpPr>
        <p:spPr>
          <a:xfrm>
            <a:off x="5018409" y="2646204"/>
            <a:ext cx="1588640" cy="369332"/>
          </a:xfrm>
          <a:prstGeom prst="rect">
            <a:avLst/>
          </a:prstGeom>
        </p:spPr>
        <p:txBody>
          <a:bodyPr wrap="none">
            <a:spAutoFit/>
          </a:bodyPr>
          <a:lstStyle/>
          <a:p>
            <a:r>
              <a:rPr lang="es-CO" dirty="0"/>
              <a:t>Ver CS 450 p 4.</a:t>
            </a:r>
          </a:p>
        </p:txBody>
      </p:sp>
      <p:sp>
        <p:nvSpPr>
          <p:cNvPr id="4" name="3 Rectángulo"/>
          <p:cNvSpPr/>
          <p:nvPr/>
        </p:nvSpPr>
        <p:spPr>
          <a:xfrm>
            <a:off x="3252805" y="1907540"/>
            <a:ext cx="1378904" cy="369332"/>
          </a:xfrm>
          <a:prstGeom prst="rect">
            <a:avLst/>
          </a:prstGeom>
        </p:spPr>
        <p:txBody>
          <a:bodyPr wrap="none">
            <a:spAutoFit/>
          </a:bodyPr>
          <a:lstStyle/>
          <a:p>
            <a:r>
              <a:rPr lang="es-CO" dirty="0"/>
              <a:t>Dos mil años</a:t>
            </a:r>
          </a:p>
        </p:txBody>
      </p:sp>
    </p:spTree>
    <p:extLst>
      <p:ext uri="{BB962C8B-B14F-4D97-AF65-F5344CB8AC3E}">
        <p14:creationId xmlns:p14="http://schemas.microsoft.com/office/powerpoint/2010/main" val="208022204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w="139700" h="139700" prst="divot"/>
          </a:sp3d>
        </p:spPr>
        <p:txBody>
          <a:bodyPr>
            <a:normAutofit fontScale="70000" lnSpcReduction="20000"/>
          </a:bodyPr>
          <a:lstStyle/>
          <a:p>
            <a:r>
              <a:rPr lang="es-CO" dirty="0" smtClean="0"/>
              <a:t>Hablando de los 2000 años de pecado restantes EGW dice en </a:t>
            </a:r>
            <a:r>
              <a:rPr lang="es-CO" b="1" dirty="0" smtClean="0">
                <a:solidFill>
                  <a:srgbClr val="FF0000"/>
                </a:solidFill>
              </a:rPr>
              <a:t>Mensajes Selectos t 3, p 18, p 3</a:t>
            </a:r>
            <a:r>
              <a:rPr lang="es-CO" dirty="0" smtClean="0">
                <a:solidFill>
                  <a:srgbClr val="FF0000"/>
                </a:solidFill>
              </a:rPr>
              <a:t> </a:t>
            </a:r>
            <a:r>
              <a:rPr lang="es-CO" dirty="0" smtClean="0"/>
              <a:t>dice. «</a:t>
            </a:r>
            <a:r>
              <a:rPr lang="es-CO" sz="3400" dirty="0" smtClean="0">
                <a:latin typeface="Agency FB" pitchFamily="34" charset="0"/>
              </a:rPr>
              <a:t>Cristo, en medio de sus sufrimientos y del rechazo de que es objeto todos los días por parte de los hombres, observa a través de DOS MIL AÑOS a su iglesia que existiría en los días finales, ANTES DEL FIN DE LA HISTORIA DE LA TIERRA</a:t>
            </a:r>
            <a:r>
              <a:rPr lang="es-CO" dirty="0" smtClean="0"/>
              <a:t>». </a:t>
            </a:r>
          </a:p>
          <a:p>
            <a:r>
              <a:rPr lang="es-CO" dirty="0" smtClean="0"/>
              <a:t>Y hablando de lo que sucederá al culminar los 6000 años de pecado, EGW dice en </a:t>
            </a:r>
            <a:r>
              <a:rPr lang="es-CO" b="1" dirty="0" smtClean="0">
                <a:solidFill>
                  <a:srgbClr val="FF0000"/>
                </a:solidFill>
              </a:rPr>
              <a:t>Patriarcas y Profetas p 355, p 2</a:t>
            </a:r>
            <a:r>
              <a:rPr lang="es-CO" dirty="0" smtClean="0"/>
              <a:t>: «</a:t>
            </a:r>
            <a:r>
              <a:rPr lang="es-CO" sz="3400" dirty="0" smtClean="0">
                <a:latin typeface="Agency FB" pitchFamily="34" charset="0"/>
              </a:rPr>
              <a:t>El gran plan de la redención dará por resultado el completo restablecimiento del favor de Dios para el mundo. Será restaurado todo lo que se perdió a causa del pecado. No solo el hombre, sino también la tierra, será redimida, para que sea la morada eterna de los obedientes. Durante SEIS MIL AÑOS, Satanás lucho por mantener la posesión de la tierra. Pero se cumplirá el propósito original de Dios al crearla. «Tomarán el reino los santos del Altísimo, y poseerán el reino hasta el siglo, y hasta el siglo de los siglos.</a:t>
            </a:r>
            <a:r>
              <a:rPr lang="es-CO" dirty="0" smtClean="0"/>
              <a:t>» </a:t>
            </a:r>
            <a:r>
              <a:rPr lang="es-CO" b="1" dirty="0" smtClean="0">
                <a:solidFill>
                  <a:srgbClr val="FF0000"/>
                </a:solidFill>
              </a:rPr>
              <a:t>(Dan.7:18). </a:t>
            </a:r>
          </a:p>
          <a:p>
            <a:pPr marL="0" indent="0">
              <a:buNone/>
            </a:pPr>
            <a:r>
              <a:rPr lang="es-CO" dirty="0" smtClean="0">
                <a:solidFill>
                  <a:srgbClr val="0070C0"/>
                </a:solidFill>
              </a:rPr>
              <a:t>Como tu notarás, el periodo establecido por Dios y revelado a EGW, en 1858, en una visión de dos horas, es de </a:t>
            </a:r>
            <a:r>
              <a:rPr lang="es-CO" dirty="0" smtClean="0">
                <a:solidFill>
                  <a:srgbClr val="0070C0"/>
                </a:solidFill>
              </a:rPr>
              <a:t>6.000 </a:t>
            </a:r>
            <a:r>
              <a:rPr lang="es-CO" dirty="0" smtClean="0">
                <a:solidFill>
                  <a:srgbClr val="0070C0"/>
                </a:solidFill>
              </a:rPr>
              <a:t>años, durante el cual Satanás lucho por mantener la posesión de la tierra, y </a:t>
            </a:r>
            <a:r>
              <a:rPr lang="es-CO" u="sng" dirty="0" smtClean="0">
                <a:solidFill>
                  <a:srgbClr val="0070C0"/>
                </a:solidFill>
              </a:rPr>
              <a:t>en el mismo periodo de tiempo esta implícito el comienzo y final</a:t>
            </a:r>
            <a:r>
              <a:rPr lang="es-CO" dirty="0" smtClean="0">
                <a:solidFill>
                  <a:srgbClr val="0070C0"/>
                </a:solidFill>
              </a:rPr>
              <a:t>. Por tanto, aquí no interviene un ser humano en su elaboración, simplemente lo que hace EGW es escribir lo que se le mostro en visión,  y yo a su ves, lo que hago es dar a conocer lo que ella escribió, y que estaba oculto.</a:t>
            </a:r>
            <a:endParaRPr lang="es-CO" dirty="0">
              <a:solidFill>
                <a:srgbClr val="0070C0"/>
              </a:solidFill>
            </a:endParaRPr>
          </a:p>
        </p:txBody>
      </p:sp>
    </p:spTree>
    <p:extLst>
      <p:ext uri="{BB962C8B-B14F-4D97-AF65-F5344CB8AC3E}">
        <p14:creationId xmlns:p14="http://schemas.microsoft.com/office/powerpoint/2010/main" val="40947982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Autofit/>
          </a:bodyPr>
          <a:lstStyle/>
          <a:p>
            <a:r>
              <a:rPr lang="es-CO" sz="3600" b="1" i="1" dirty="0" smtClean="0">
                <a:effectLst>
                  <a:outerShdw blurRad="38100" dist="38100" dir="2700000" algn="tl">
                    <a:srgbClr val="000000">
                      <a:alpha val="43137"/>
                    </a:srgbClr>
                  </a:outerShdw>
                </a:effectLst>
              </a:rPr>
              <a:t>Cronograma de los 6000 años de pecado</a:t>
            </a:r>
            <a:endParaRPr lang="es-CO" sz="3600" b="1" i="1" dirty="0">
              <a:effectLst>
                <a:outerShdw blurRad="38100" dist="38100" dir="2700000" algn="tl">
                  <a:srgbClr val="000000">
                    <a:alpha val="43137"/>
                  </a:srgbClr>
                </a:outerShdw>
              </a:effectLst>
            </a:endParaRPr>
          </a:p>
        </p:txBody>
      </p:sp>
      <p:sp>
        <p:nvSpPr>
          <p:cNvPr id="3" name="2 Marcador de contenido"/>
          <p:cNvSpPr>
            <a:spLocks noGrp="1"/>
          </p:cNvSpPr>
          <p:nvPr>
            <p:ph idx="1"/>
          </p:nvPr>
        </p:nvSpPr>
        <p:spPr>
          <a:xfrm>
            <a:off x="457200" y="5373216"/>
            <a:ext cx="8229600" cy="1152128"/>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b="1" dirty="0" smtClean="0"/>
              <a:t>«Porque </a:t>
            </a:r>
            <a:r>
              <a:rPr lang="es-CO" b="1" dirty="0"/>
              <a:t>no hará nada el Señor Jehová, sin que revele su secreto á sus siervos los profetas». </a:t>
            </a:r>
            <a:r>
              <a:rPr lang="es-CO" b="1" dirty="0">
                <a:solidFill>
                  <a:srgbClr val="FF0000"/>
                </a:solidFill>
              </a:rPr>
              <a:t>(Amos 3:7</a:t>
            </a:r>
            <a:r>
              <a:rPr lang="es-CO" b="1" dirty="0" smtClean="0">
                <a:solidFill>
                  <a:srgbClr val="FF0000"/>
                </a:solidFill>
              </a:rPr>
              <a:t>). </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160" y="2652032"/>
            <a:ext cx="1499552" cy="16192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2665582"/>
            <a:ext cx="1440160" cy="16057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668344" y="2652032"/>
            <a:ext cx="1263793" cy="1323439"/>
          </a:xfrm>
          <a:prstGeom prst="rect">
            <a:avLst/>
          </a:prstGeom>
          <a:solidFill>
            <a:schemeClr val="accent2">
              <a:lumMod val="40000"/>
              <a:lumOff val="60000"/>
            </a:schemeClr>
          </a:solidFill>
          <a:scene3d>
            <a:camera prst="orthographicFront"/>
            <a:lightRig rig="threePt" dir="t"/>
          </a:scene3d>
          <a:sp3d>
            <a:bevelT w="165100" prst="coolSlant"/>
          </a:sp3d>
        </p:spPr>
        <p:txBody>
          <a:bodyPr wrap="square">
            <a:spAutoFit/>
          </a:bodyPr>
          <a:lstStyle/>
          <a:p>
            <a:pPr algn="ctr"/>
            <a:r>
              <a:rPr lang="es-CO" sz="1600" dirty="0" smtClean="0"/>
              <a:t> </a:t>
            </a:r>
            <a:r>
              <a:rPr lang="es-CO" sz="2000" b="1" dirty="0"/>
              <a:t>FIN DE LA HISTORIA DE LA TIERRA</a:t>
            </a:r>
          </a:p>
        </p:txBody>
      </p:sp>
      <p:sp>
        <p:nvSpPr>
          <p:cNvPr id="5" name="4 Flecha derecha"/>
          <p:cNvSpPr/>
          <p:nvPr/>
        </p:nvSpPr>
        <p:spPr>
          <a:xfrm>
            <a:off x="1979712" y="3573016"/>
            <a:ext cx="2448272" cy="484632"/>
          </a:xfrm>
          <a:prstGeom prst="rightArrow">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4000 mil años</a:t>
            </a:r>
            <a:endParaRPr lang="es-CO" b="1" dirty="0"/>
          </a:p>
        </p:txBody>
      </p:sp>
      <p:sp>
        <p:nvSpPr>
          <p:cNvPr id="6" name="5 Flecha derecha"/>
          <p:cNvSpPr/>
          <p:nvPr/>
        </p:nvSpPr>
        <p:spPr>
          <a:xfrm>
            <a:off x="5868144" y="3573016"/>
            <a:ext cx="1800200" cy="484632"/>
          </a:xfrm>
          <a:prstGeom prst="rightArrow">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2000 años</a:t>
            </a:r>
            <a:endParaRPr lang="es-CO" b="1" dirty="0"/>
          </a:p>
        </p:txBody>
      </p:sp>
      <p:sp>
        <p:nvSpPr>
          <p:cNvPr id="7" name="6 Rectángulo"/>
          <p:cNvSpPr/>
          <p:nvPr/>
        </p:nvSpPr>
        <p:spPr>
          <a:xfrm>
            <a:off x="4723909" y="4289090"/>
            <a:ext cx="857927" cy="369332"/>
          </a:xfrm>
          <a:prstGeom prst="rect">
            <a:avLst/>
          </a:prstGeom>
        </p:spPr>
        <p:txBody>
          <a:bodyPr wrap="none">
            <a:spAutoFit/>
          </a:bodyPr>
          <a:lstStyle/>
          <a:p>
            <a:r>
              <a:rPr lang="es-CO" b="1" dirty="0"/>
              <a:t>Año 31</a:t>
            </a:r>
          </a:p>
        </p:txBody>
      </p:sp>
    </p:spTree>
    <p:extLst>
      <p:ext uri="{BB962C8B-B14F-4D97-AF65-F5344CB8AC3E}">
        <p14:creationId xmlns:p14="http://schemas.microsoft.com/office/powerpoint/2010/main" val="376395355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b="1" i="1" dirty="0" smtClean="0"/>
              <a:t>¿Bajo la inspiración de quien registró EGW este mensaje?</a:t>
            </a:r>
            <a:endParaRPr lang="es-CO" b="1" i="1" dirty="0"/>
          </a:p>
        </p:txBody>
      </p:sp>
      <p:sp>
        <p:nvSpPr>
          <p:cNvPr id="3" name="2 Marcador de contenido"/>
          <p:cNvSpPr>
            <a:spLocks noGrp="1"/>
          </p:cNvSpPr>
          <p:nvPr>
            <p:ph idx="1"/>
          </p:nvPr>
        </p:nvSpPr>
        <p:spPr>
          <a:xfrm>
            <a:off x="457200" y="1600200"/>
            <a:ext cx="8229600" cy="4925144"/>
          </a:xfrm>
          <a:solidFill>
            <a:schemeClr val="bg2">
              <a:lumMod val="90000"/>
            </a:schemeClr>
          </a:solidFill>
          <a:scene3d>
            <a:camera prst="orthographicFront"/>
            <a:lightRig rig="threePt" dir="t"/>
          </a:scene3d>
          <a:sp3d>
            <a:bevelT prst="convex"/>
          </a:sp3d>
        </p:spPr>
        <p:txBody>
          <a:bodyPr>
            <a:normAutofit fontScale="92500" lnSpcReduction="20000"/>
          </a:bodyPr>
          <a:lstStyle/>
          <a:p>
            <a:pPr marL="0" indent="0" algn="ctr">
              <a:buNone/>
            </a:pPr>
            <a:r>
              <a:rPr lang="es-CO" dirty="0" smtClean="0"/>
              <a:t>En el proceso de darle a conocer a EGW este mensaje que por demás es sumamente importante, por que se trata de la culminación del pecado en este planeta, que ha causado tanto dolor, miseria y muerte, intervino el Espíritu Santo.</a:t>
            </a:r>
          </a:p>
          <a:p>
            <a:pPr marL="0" indent="0" algn="ctr">
              <a:buNone/>
            </a:pPr>
            <a:r>
              <a:rPr lang="es-CO" dirty="0" smtClean="0"/>
              <a:t>Ella dice en el </a:t>
            </a:r>
            <a:r>
              <a:rPr lang="es-CO" b="1" dirty="0" smtClean="0">
                <a:solidFill>
                  <a:srgbClr val="FF0000"/>
                </a:solidFill>
              </a:rPr>
              <a:t>CS p13 p1</a:t>
            </a:r>
            <a:r>
              <a:rPr lang="es-CO" dirty="0" smtClean="0"/>
              <a:t>:  «</a:t>
            </a:r>
            <a:r>
              <a:rPr lang="es-CO" dirty="0" smtClean="0">
                <a:latin typeface="Agency FB" pitchFamily="34" charset="0"/>
              </a:rPr>
              <a:t>Mediante la iluminación del </a:t>
            </a:r>
            <a:r>
              <a:rPr lang="es-CO" u="sng" dirty="0" smtClean="0">
                <a:latin typeface="Agency FB" pitchFamily="34" charset="0"/>
              </a:rPr>
              <a:t>Espíritu Santo</a:t>
            </a:r>
            <a:r>
              <a:rPr lang="es-CO" dirty="0" smtClean="0">
                <a:latin typeface="Agency FB" pitchFamily="34" charset="0"/>
              </a:rPr>
              <a:t>, las escenas de la lucha secular entre el bien y el mal fueron reveladas a quien escribe estas páginas. En una y otra ocasión se me permitió contemplar las peripecias de la gran lucha secular entre Cristo, Príncipe de la vida, Autor de nuestra salvación, y Satanás, príncipe del mal, autor del pecado y primer transgresor de la santa ley de Dios</a:t>
            </a:r>
            <a:r>
              <a:rPr lang="es-CO" dirty="0" smtClean="0"/>
              <a:t>»</a:t>
            </a:r>
            <a:r>
              <a:rPr lang="es-CO" dirty="0"/>
              <a:t>.</a:t>
            </a:r>
            <a:r>
              <a:rPr lang="es-CO" dirty="0" smtClean="0"/>
              <a:t>	 </a:t>
            </a:r>
            <a:endParaRPr lang="es-CO" dirty="0"/>
          </a:p>
        </p:txBody>
      </p:sp>
    </p:spTree>
    <p:extLst>
      <p:ext uri="{BB962C8B-B14F-4D97-AF65-F5344CB8AC3E}">
        <p14:creationId xmlns:p14="http://schemas.microsoft.com/office/powerpoint/2010/main" val="358270657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336704"/>
          </a:xfrm>
          <a:solidFill>
            <a:schemeClr val="bg2">
              <a:lumMod val="9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a:t>Es de tal trascendencia este mensaje, que el Espíritu Santo, inspiró a EGW, para que lo registrara siete </a:t>
            </a:r>
            <a:r>
              <a:rPr lang="es-CO" dirty="0" smtClean="0"/>
              <a:t>veces </a:t>
            </a:r>
            <a:r>
              <a:rPr lang="es-CO" dirty="0"/>
              <a:t>en el CS, p 12, 572, 609, 714, 717, 718 y 731. Y además cada ves que EGW escribía un </a:t>
            </a:r>
            <a:r>
              <a:rPr lang="es-CO" dirty="0" smtClean="0"/>
              <a:t>libro</a:t>
            </a:r>
            <a:r>
              <a:rPr lang="es-CO" dirty="0"/>
              <a:t>, lo registraba, siempre inspirada, como ella lo dice, por el ES.</a:t>
            </a:r>
          </a:p>
          <a:p>
            <a:endParaRPr lang="es-CO" dirty="0"/>
          </a:p>
          <a:p>
            <a:pPr marL="0" indent="0" algn="ctr">
              <a:buNone/>
            </a:pPr>
            <a:r>
              <a:rPr lang="es-CO" dirty="0"/>
              <a:t>Esto no era otra cosa que el cumplimiento </a:t>
            </a:r>
            <a:r>
              <a:rPr lang="es-CO" dirty="0" smtClean="0"/>
              <a:t>de las apalabras del Señor Jesús registradas de </a:t>
            </a:r>
            <a:r>
              <a:rPr lang="es-CO" b="1" dirty="0">
                <a:solidFill>
                  <a:srgbClr val="FF0000"/>
                </a:solidFill>
              </a:rPr>
              <a:t>Juan </a:t>
            </a:r>
            <a:r>
              <a:rPr lang="es-CO" b="1" dirty="0" smtClean="0">
                <a:solidFill>
                  <a:srgbClr val="FF0000"/>
                </a:solidFill>
              </a:rPr>
              <a:t>16:13,14: </a:t>
            </a:r>
          </a:p>
          <a:p>
            <a:pPr marL="0" indent="0" algn="ctr">
              <a:buNone/>
            </a:pPr>
            <a:r>
              <a:rPr lang="es-CO" dirty="0" smtClean="0"/>
              <a:t>«</a:t>
            </a:r>
            <a:r>
              <a:rPr lang="es-CO" dirty="0" smtClean="0">
                <a:latin typeface="Agency FB" pitchFamily="34" charset="0"/>
              </a:rPr>
              <a:t>Pero </a:t>
            </a:r>
            <a:r>
              <a:rPr lang="es-CO" dirty="0">
                <a:latin typeface="Agency FB" pitchFamily="34" charset="0"/>
              </a:rPr>
              <a:t>cuando viniere aquel Espíritu de verdad, él os guiará á toda verdad; porque no hablará de sí mismo, sino que hablará todo lo que oyere, y os hará saber las cosas que han de venir</a:t>
            </a:r>
            <a:r>
              <a:rPr lang="es-CO" dirty="0" smtClean="0">
                <a:latin typeface="Agency FB" pitchFamily="34" charset="0"/>
              </a:rPr>
              <a:t>. </a:t>
            </a:r>
            <a:r>
              <a:rPr lang="es-CO" dirty="0">
                <a:latin typeface="Agency FB" pitchFamily="34" charset="0"/>
              </a:rPr>
              <a:t>14 El me glorificará: porque tomará de lo mío, y os lo hará saber</a:t>
            </a:r>
            <a:r>
              <a:rPr lang="es-CO" dirty="0" smtClean="0"/>
              <a:t>».</a:t>
            </a:r>
          </a:p>
          <a:p>
            <a:pPr marL="0" indent="0" algn="ctr">
              <a:buNone/>
            </a:pPr>
            <a:endParaRPr lang="es-CO" dirty="0" smtClean="0"/>
          </a:p>
          <a:p>
            <a:pPr marL="0" indent="0" algn="ctr">
              <a:buNone/>
            </a:pPr>
            <a:r>
              <a:rPr lang="es-CO" dirty="0" smtClean="0"/>
              <a:t>La pregunta es: ¿Por qué razón debemos creer en los mensajes de la Biblia y el EP? </a:t>
            </a:r>
            <a:r>
              <a:rPr lang="es-CO" b="1" dirty="0" smtClean="0">
                <a:solidFill>
                  <a:srgbClr val="FF0000"/>
                </a:solidFill>
              </a:rPr>
              <a:t>Números 23:19</a:t>
            </a:r>
            <a:r>
              <a:rPr lang="es-CO" dirty="0" smtClean="0"/>
              <a:t>, tiene </a:t>
            </a:r>
            <a:r>
              <a:rPr lang="es-CO" dirty="0"/>
              <a:t>la respuesta:  </a:t>
            </a:r>
            <a:r>
              <a:rPr lang="es-CO" dirty="0" smtClean="0"/>
              <a:t>«</a:t>
            </a:r>
            <a:r>
              <a:rPr lang="es-CO" b="1" dirty="0" smtClean="0">
                <a:latin typeface="Agency FB" pitchFamily="34" charset="0"/>
              </a:rPr>
              <a:t>Dios </a:t>
            </a:r>
            <a:r>
              <a:rPr lang="es-CO" b="1" dirty="0">
                <a:latin typeface="Agency FB" pitchFamily="34" charset="0"/>
              </a:rPr>
              <a:t>no es hombre, para que mienta; Ni hijo de hombre para que se arrepienta: El dijo, ¿y no hará?; Habló, ¿y no lo ejecutará</a:t>
            </a:r>
            <a:r>
              <a:rPr lang="es-CO" dirty="0" smtClean="0"/>
              <a:t>?» </a:t>
            </a:r>
          </a:p>
          <a:p>
            <a:pPr marL="0" indent="0" algn="ctr">
              <a:buNone/>
            </a:pPr>
            <a:r>
              <a:rPr lang="es-CO" dirty="0" smtClean="0"/>
              <a:t>Alabado sea Dios por su grande misericordia, al rebelarnos este precioso mensaje, dándonos oportunidad para que tu y yo nos preparemos para morar con Cristo en su reino, antes de que termine el  «FIN </a:t>
            </a:r>
            <a:r>
              <a:rPr lang="es-CO" dirty="0"/>
              <a:t>DE LA HISTORIA DE LA TIERRA</a:t>
            </a:r>
            <a:r>
              <a:rPr lang="es-CO" dirty="0" smtClean="0"/>
              <a:t>».</a:t>
            </a:r>
          </a:p>
          <a:p>
            <a:pPr marL="0" indent="0" algn="ctr">
              <a:buNone/>
            </a:pPr>
            <a:r>
              <a:rPr lang="es-CO" dirty="0" smtClean="0"/>
              <a:t>Oro para que esto sea una realidad en tu vida y en la mía.   Amen.</a:t>
            </a:r>
            <a:r>
              <a:rPr lang="es-CO" dirty="0"/>
              <a:t>					</a:t>
            </a:r>
          </a:p>
        </p:txBody>
      </p:sp>
    </p:spTree>
    <p:extLst>
      <p:ext uri="{BB962C8B-B14F-4D97-AF65-F5344CB8AC3E}">
        <p14:creationId xmlns:p14="http://schemas.microsoft.com/office/powerpoint/2010/main" val="340797069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967</TotalTime>
  <Words>2147</Words>
  <Application>Microsoft Office PowerPoint</Application>
  <PresentationFormat>Presentación en pantalla (4:3)</PresentationFormat>
  <Paragraphs>76</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UN POCO AQUÍ, UN POCO ALLÁ</vt:lpstr>
      <vt:lpstr>UN POCO AQUÍ, UN POCO ALLÁ</vt:lpstr>
      <vt:lpstr>UN POCO AQUÍ, UN POCO ALLÁ</vt:lpstr>
      <vt:lpstr>UN POCO AQUÍ, UN POCO ALLÁ</vt:lpstr>
      <vt:lpstr>Perdona la ilustración:  un rompecabezas desarmado no se entiende.</vt:lpstr>
      <vt:lpstr>Después de armado, entendemos el mensaje.</vt:lpstr>
      <vt:lpstr>Presentación de PowerPoint</vt:lpstr>
      <vt:lpstr>Presentación de PowerPoint</vt:lpstr>
      <vt:lpstr>UN POCO AQUÍ, UN POCO ALLÁ</vt:lpstr>
      <vt:lpstr>Dios permitió esta gran prueba del gran chasco en 1844, para seleccionar un remanente de 3.500 personas, con el cual daría inicio a la última iglesia «laodicea», el 21 de Mayo de 1863, que sería la depositaria del EP, y del mensaje de los 6000 años de pecado, con el cual sacaría otro remanente, del remanente,  el diezmo de los diezmos, para que la iglesia lo pregonara al mundo. Ver Num.18: 25-30.</vt:lpstr>
      <vt:lpstr>Relación entre los dos Adanes</vt:lpstr>
      <vt:lpstr>UN POCO AQUÍ, UN POCO ALLÁ</vt:lpstr>
      <vt:lpstr>Presentación de PowerPoint</vt:lpstr>
      <vt:lpstr>UN POCO AQUÍ, UN POCO ALLÁ</vt:lpstr>
      <vt:lpstr>Tu no necesitas ponerle fecha para el cumplimiento de los 6000 años de pecado</vt:lpstr>
      <vt:lpstr>Presentación de PowerPoint</vt:lpstr>
      <vt:lpstr>Cronograma de los 6000 años de pecado</vt:lpstr>
      <vt:lpstr>¿Bajo la inspiración de quien registró EGW este mensaje?</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 POCOAQUÓ, UN POCO ALLÁ</dc:title>
  <dc:creator>TEMAS DE FE</dc:creator>
  <cp:lastModifiedBy>TEMAS DE FE</cp:lastModifiedBy>
  <cp:revision>104</cp:revision>
  <dcterms:created xsi:type="dcterms:W3CDTF">2016-07-17T21:49:29Z</dcterms:created>
  <dcterms:modified xsi:type="dcterms:W3CDTF">2016-07-31T15:33:15Z</dcterms:modified>
</cp:coreProperties>
</file>